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31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2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2.emf"/><Relationship Id="rId9" Type="http://schemas.openxmlformats.org/officeDocument/2006/relationships/image" Target="../media/image7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6.emf"/><Relationship Id="rId11" Type="http://schemas.openxmlformats.org/officeDocument/2006/relationships/image" Target="../media/image7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9ECE-0290-C843-B8F6-D22B5FDA7E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A004-02C5-0C4E-83E3-A56F60E1E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=PQCrX1sQSzY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4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machinelearning.apple.com</a:t>
            </a:r>
            <a:r>
              <a:rPr lang="en-US" dirty="0" smtClean="0"/>
              <a:t>/2017/08/06/</a:t>
            </a:r>
            <a:r>
              <a:rPr lang="en-US" dirty="0" err="1" smtClean="0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beamandrew.github.io</a:t>
            </a:r>
            <a:r>
              <a:rPr lang="en-US" dirty="0" smtClean="0"/>
              <a:t>/</a:t>
            </a:r>
            <a:r>
              <a:rPr lang="en-US" dirty="0" err="1" smtClean="0"/>
              <a:t>deeplearning</a:t>
            </a:r>
            <a:r>
              <a:rPr lang="en-US" dirty="0" smtClean="0"/>
              <a:t>/2017/02/23/deep_learning_101_part1.html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7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4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2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28.bin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6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37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1.bin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4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54.bin"/><Relationship Id="rId21" Type="http://schemas.openxmlformats.org/officeDocument/2006/relationships/image" Target="../media/image71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52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53.bin"/><Relationship Id="rId19" Type="http://schemas.openxmlformats.org/officeDocument/2006/relationships/image" Target="../media/image7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8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63.bin"/><Relationship Id="rId21" Type="http://schemas.openxmlformats.org/officeDocument/2006/relationships/image" Target="../media/image73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61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62.bin"/><Relationship Id="rId19" Type="http://schemas.openxmlformats.org/officeDocument/2006/relationships/image" Target="../media/image7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57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72.bin"/><Relationship Id="rId21" Type="http://schemas.openxmlformats.org/officeDocument/2006/relationships/image" Target="../media/image68.emf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7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66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76.e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77.emf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7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75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92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93.bin"/><Relationship Id="rId23" Type="http://schemas.openxmlformats.org/officeDocument/2006/relationships/image" Target="../media/image78.emf"/><Relationship Id="rId24" Type="http://schemas.openxmlformats.org/officeDocument/2006/relationships/oleObject" Target="../embeddings/oleObject94.bin"/><Relationship Id="rId25" Type="http://schemas.openxmlformats.org/officeDocument/2006/relationships/image" Target="../media/image79.emf"/><Relationship Id="rId10" Type="http://schemas.openxmlformats.org/officeDocument/2006/relationships/oleObject" Target="../embeddings/oleObject8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8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9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9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86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103.bin"/><Relationship Id="rId21" Type="http://schemas.openxmlformats.org/officeDocument/2006/relationships/image" Target="../media/image80.emf"/><Relationship Id="rId22" Type="http://schemas.openxmlformats.org/officeDocument/2006/relationships/oleObject" Target="../embeddings/oleObject104.bin"/><Relationship Id="rId23" Type="http://schemas.openxmlformats.org/officeDocument/2006/relationships/image" Target="../media/image81.emf"/><Relationship Id="rId24" Type="http://schemas.openxmlformats.org/officeDocument/2006/relationships/oleObject" Target="../embeddings/oleObject105.bin"/><Relationship Id="rId25" Type="http://schemas.openxmlformats.org/officeDocument/2006/relationships/image" Target="../media/image68.emf"/><Relationship Id="rId26" Type="http://schemas.openxmlformats.org/officeDocument/2006/relationships/oleObject" Target="../embeddings/oleObject106.bin"/><Relationship Id="rId27" Type="http://schemas.openxmlformats.org/officeDocument/2006/relationships/image" Target="../media/image82.emf"/><Relationship Id="rId28" Type="http://schemas.openxmlformats.org/officeDocument/2006/relationships/oleObject" Target="../embeddings/oleObject107.bin"/><Relationship Id="rId29" Type="http://schemas.openxmlformats.org/officeDocument/2006/relationships/image" Target="../media/image83.emf"/><Relationship Id="rId10" Type="http://schemas.openxmlformats.org/officeDocument/2006/relationships/oleObject" Target="../embeddings/oleObject9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9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10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101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102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9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8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256" y="19994"/>
            <a:ext cx="9144000" cy="2387600"/>
          </a:xfrm>
        </p:spPr>
        <p:txBody>
          <a:bodyPr/>
          <a:lstStyle/>
          <a:p>
            <a:r>
              <a:rPr lang="en-US" dirty="0" smtClean="0"/>
              <a:t>Compute Fest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3513"/>
            <a:ext cx="9144000" cy="255104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Introduction </a:t>
            </a:r>
            <a:r>
              <a:rPr lang="en-US" sz="3200" b="1" dirty="0"/>
              <a:t>to Deep Learning Image Classification using </a:t>
            </a:r>
            <a:r>
              <a:rPr lang="en-US" sz="3200" b="1" dirty="0" err="1"/>
              <a:t>Keras</a:t>
            </a:r>
            <a:endParaRPr lang="en-US" sz="3200" dirty="0" smtClean="0"/>
          </a:p>
          <a:p>
            <a:r>
              <a:rPr lang="en-US" dirty="0" err="1" smtClean="0"/>
              <a:t>Pavlos</a:t>
            </a:r>
            <a:r>
              <a:rPr lang="en-US" dirty="0" smtClean="0"/>
              <a:t> </a:t>
            </a:r>
            <a:r>
              <a:rPr lang="en-US" dirty="0" err="1" smtClean="0"/>
              <a:t>Protopapas</a:t>
            </a:r>
            <a:r>
              <a:rPr lang="en-US" dirty="0" smtClean="0"/>
              <a:t> and David </a:t>
            </a:r>
            <a:r>
              <a:rPr lang="en-US" dirty="0" err="1" smtClean="0"/>
              <a:t>Wihl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/cs109/2018-ComputeFest/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189470"/>
            <a:ext cx="1688757" cy="168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54" y="0"/>
            <a:ext cx="1688757" cy="168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5324561"/>
            <a:ext cx="1214353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24561"/>
            <a:ext cx="1278526" cy="14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Classical 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53" y="1609303"/>
            <a:ext cx="5423484" cy="4906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0645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9976"/>
            <a:ext cx="9144000" cy="5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319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Multiple 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49" y="1489513"/>
            <a:ext cx="3679420" cy="5133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050" y="1489512"/>
            <a:ext cx="1582679" cy="83442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= Repeated Compositions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58" y="1489513"/>
            <a:ext cx="6310469" cy="4792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8396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depth?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17638"/>
            <a:ext cx="8521700" cy="482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5930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0" y="2057400"/>
            <a:ext cx="7804480" cy="419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3" y="6439041"/>
            <a:ext cx="174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en.wikipedia.org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Earliest learning algorithms intended to model biological learning</a:t>
            </a:r>
          </a:p>
          <a:p>
            <a:r>
              <a:rPr lang="en-US" dirty="0" smtClean="0"/>
              <a:t>Modern perspective:</a:t>
            </a:r>
          </a:p>
          <a:p>
            <a:pPr lvl="1"/>
            <a:r>
              <a:rPr lang="en-US" dirty="0" smtClean="0"/>
              <a:t>Deep learning is a general principle of learning </a:t>
            </a:r>
            <a:r>
              <a:rPr lang="en-US" i="1" dirty="0" smtClean="0">
                <a:solidFill>
                  <a:srgbClr val="0000FF"/>
                </a:solidFill>
              </a:rPr>
              <a:t>multiple levels of compositions,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not necessarily </a:t>
            </a:r>
            <a:r>
              <a:rPr lang="en-US" dirty="0" err="1" smtClean="0"/>
              <a:t>neurally</a:t>
            </a:r>
            <a:r>
              <a:rPr lang="en-US" dirty="0" smtClean="0"/>
              <a:t> inspired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74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deep learning so popular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0492" cy="4525963"/>
          </a:xfrm>
        </p:spPr>
        <p:txBody>
          <a:bodyPr/>
          <a:lstStyle/>
          <a:p>
            <a:r>
              <a:rPr lang="en-US" dirty="0" smtClean="0"/>
              <a:t>Resurgence in 2006:</a:t>
            </a:r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2600" dirty="0"/>
              <a:t>G. </a:t>
            </a:r>
            <a:r>
              <a:rPr lang="en-US" sz="2600" dirty="0">
                <a:solidFill>
                  <a:srgbClr val="0000FF"/>
                </a:solidFill>
              </a:rPr>
              <a:t>Hinton</a:t>
            </a:r>
            <a:r>
              <a:rPr lang="en-US" sz="2600" dirty="0"/>
              <a:t>, O. Simon, and Y-W The. “A fast learning algorithm for deep belief nets”, </a:t>
            </a:r>
            <a:r>
              <a:rPr lang="en-US" sz="2600" i="1" dirty="0"/>
              <a:t>Neural Computation</a:t>
            </a:r>
            <a:r>
              <a:rPr lang="en-US" sz="2600" dirty="0"/>
              <a:t>, 2006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Breakthrough in 2012:</a:t>
            </a:r>
          </a:p>
          <a:p>
            <a:pPr lvl="1"/>
            <a:r>
              <a:rPr lang="en-US" dirty="0" smtClean="0"/>
              <a:t>State-of-the-art performance in </a:t>
            </a:r>
            <a:r>
              <a:rPr lang="en-US" dirty="0" smtClean="0">
                <a:solidFill>
                  <a:srgbClr val="0000FF"/>
                </a:solidFill>
              </a:rPr>
              <a:t>speech</a:t>
            </a:r>
            <a:r>
              <a:rPr lang="en-US" dirty="0" smtClean="0"/>
              <a:t> recognition</a:t>
            </a:r>
          </a:p>
          <a:p>
            <a:pPr lvl="1"/>
            <a:r>
              <a:rPr lang="en-US" dirty="0" smtClean="0"/>
              <a:t>Best submission in </a:t>
            </a:r>
            <a:r>
              <a:rPr lang="en-US" dirty="0" smtClean="0">
                <a:solidFill>
                  <a:srgbClr val="0000FF"/>
                </a:solidFill>
              </a:rPr>
              <a:t>Large Scale Visual Recognition Challenge</a:t>
            </a:r>
            <a:r>
              <a:rPr lang="en-US" dirty="0" smtClean="0"/>
              <a:t> (LSVRC)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8462" y="2344615"/>
            <a:ext cx="8753230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172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4" y="2110150"/>
            <a:ext cx="8107384" cy="4169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309" y="1778000"/>
            <a:ext cx="57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 Large Scale Visual Recognition Challenge (LSVRC)</a:t>
            </a:r>
          </a:p>
        </p:txBody>
      </p:sp>
    </p:spTree>
    <p:extLst>
      <p:ext uri="{BB962C8B-B14F-4D97-AF65-F5344CB8AC3E}">
        <p14:creationId xmlns:p14="http://schemas.microsoft.com/office/powerpoint/2010/main" val="3186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Large, high-quality labeled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3" y="2401932"/>
            <a:ext cx="7684424" cy="4094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8049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Deep Neural </a:t>
            </a:r>
            <a:r>
              <a:rPr lang="en-US" dirty="0" smtClean="0"/>
              <a:t>Networks?</a:t>
            </a:r>
            <a:endParaRPr lang="en-US" dirty="0" smtClean="0"/>
          </a:p>
          <a:p>
            <a:r>
              <a:rPr lang="en-US" dirty="0" smtClean="0"/>
              <a:t>Basic feed forward NN </a:t>
            </a:r>
            <a:endParaRPr lang="en-US" dirty="0" smtClean="0"/>
          </a:p>
          <a:p>
            <a:r>
              <a:rPr lang="en-US" dirty="0" smtClean="0"/>
              <a:t>Notebook with examples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6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Massively parallel computing with GPUs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53" y="2372284"/>
            <a:ext cx="7151077" cy="4367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07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7538" y="1600201"/>
            <a:ext cx="8662528" cy="4525963"/>
          </a:xfrm>
        </p:spPr>
        <p:txBody>
          <a:bodyPr/>
          <a:lstStyle/>
          <a:p>
            <a:r>
              <a:rPr lang="en-US" dirty="0" smtClean="0"/>
              <a:t>Better architectures, improved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2571865"/>
            <a:ext cx="7881304" cy="3808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54617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New regularization techniques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Batch normalization</a:t>
            </a:r>
          </a:p>
          <a:p>
            <a:pPr lvl="1"/>
            <a:r>
              <a:rPr lang="en-US" dirty="0" smtClean="0"/>
              <a:t>Data augmentation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Robust optimizers: Improvements to stochastic gradient descent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err="1" smtClean="0"/>
              <a:t>RMSProp</a:t>
            </a:r>
            <a:endParaRPr lang="en-US" dirty="0" smtClean="0"/>
          </a:p>
          <a:p>
            <a:pPr lvl="1"/>
            <a:r>
              <a:rPr lang="en-US" dirty="0" smtClean="0"/>
              <a:t>ADAM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-friendly activation functions</a:t>
            </a:r>
          </a:p>
          <a:p>
            <a:pPr lvl="1"/>
            <a:r>
              <a:rPr lang="en-US" dirty="0" smtClean="0"/>
              <a:t>Sigmoid -&gt; Rectified Linear Units (</a:t>
            </a:r>
            <a:r>
              <a:rPr lang="en-US" dirty="0" err="1" smtClean="0">
                <a:solidFill>
                  <a:srgbClr val="0000FF"/>
                </a:solidFill>
              </a:rPr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64" y="3265689"/>
            <a:ext cx="7112000" cy="28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Software platforms with auto-differentiation capabilities, seamless integration with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9" y="26512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2684"/>
            <a:ext cx="10515600" cy="1325563"/>
          </a:xfrm>
        </p:spPr>
        <p:txBody>
          <a:bodyPr/>
          <a:lstStyle/>
          <a:p>
            <a:pPr algn="ctr"/>
            <a:r>
              <a:rPr lang="en-US"/>
              <a:t>Basic feed forward NN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3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665700"/>
            <a:ext cx="250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Non-linear transform</a:t>
            </a:r>
          </a:p>
        </p:txBody>
      </p:sp>
    </p:spTree>
    <p:extLst>
      <p:ext uri="{BB962C8B-B14F-4D97-AF65-F5344CB8AC3E}">
        <p14:creationId xmlns:p14="http://schemas.microsoft.com/office/powerpoint/2010/main" val="10401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76902" cy="4525963"/>
          </a:xfrm>
        </p:spPr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unseen data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72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50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4971983"/>
            <a:ext cx="8229600" cy="1433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encode prior beliefs, generalizes well </a:t>
            </a:r>
          </a:p>
          <a:p>
            <a:pPr marL="0" indent="0">
              <a:buNone/>
            </a:pPr>
            <a:r>
              <a:rPr lang="en-US" dirty="0" smtClean="0"/>
              <a:t>But, </a:t>
            </a:r>
            <a:r>
              <a:rPr lang="en-US" i="1" dirty="0" smtClean="0">
                <a:solidFill>
                  <a:srgbClr val="FF0000"/>
                </a:solidFill>
              </a:rPr>
              <a:t>non-convex optimization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250200"/>
            <a:ext cx="29624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Defined by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hidden layers</a:t>
            </a:r>
            <a:r>
              <a:rPr lang="en-US" sz="2400" dirty="0"/>
              <a:t> of the 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751" y="1773147"/>
            <a:ext cx="250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Directly learn feature map?</a:t>
            </a:r>
          </a:p>
        </p:txBody>
      </p:sp>
    </p:spTree>
    <p:extLst>
      <p:ext uri="{BB962C8B-B14F-4D97-AF65-F5344CB8AC3E}">
        <p14:creationId xmlns:p14="http://schemas.microsoft.com/office/powerpoint/2010/main" val="151427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AlphaZero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5" y="1273794"/>
            <a:ext cx="7035800" cy="50457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3" y="6439041"/>
            <a:ext cx="18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theguardian.com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vs.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</p:spTree>
    <p:extLst>
      <p:ext uri="{BB962C8B-B14F-4D97-AF65-F5344CB8AC3E}">
        <p14:creationId xmlns:p14="http://schemas.microsoft.com/office/powerpoint/2010/main" val="577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8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44750" y="5933251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16325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7049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18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(Score to target label – Maximum score)</a:t>
            </a:r>
          </a:p>
        </p:txBody>
      </p:sp>
    </p:spTree>
    <p:extLst>
      <p:ext uri="{BB962C8B-B14F-4D97-AF65-F5344CB8AC3E}">
        <p14:creationId xmlns:p14="http://schemas.microsoft.com/office/powerpoint/2010/main" val="1090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AlphaGo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First program to beat a professional Go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357197"/>
            <a:ext cx="7035800" cy="39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7376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187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47796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7796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9214"/>
          </a:xfrm>
        </p:spPr>
        <p:txBody>
          <a:bodyPr>
            <a:normAutofit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51413" y="2277086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2277086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755913" y="4056980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4663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2427" y="4695178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2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74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27672" y="2733929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672" y="2733929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12697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2697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37364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7364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147918" y="4509344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818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0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31408" y="2925541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408" y="2925541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58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7233" y="487819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2" y="4878199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2821" y="626132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337" y="5846704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8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60276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hidden layers, there are O(4</a:t>
            </a:r>
            <a:r>
              <a:rPr lang="en-US" i="1" baseline="30000" dirty="0"/>
              <a:t>N</a:t>
            </a:r>
            <a:r>
              <a:rPr lang="en-US" i="1" dirty="0"/>
              <a:t>)</a:t>
            </a:r>
            <a:r>
              <a:rPr lang="en-US" i="1" baseline="30000" dirty="0"/>
              <a:t> </a:t>
            </a:r>
            <a:r>
              <a:rPr lang="en-US" dirty="0"/>
              <a:t>piecewise linear regions</a:t>
            </a:r>
            <a:endParaRPr lang="en-US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10249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Speech Synthesis (2016-)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Trained from 20 hours of high quality 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23425"/>
            <a:ext cx="7112000" cy="3854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800" y="6439040"/>
            <a:ext cx="292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70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8520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8133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69751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1732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260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3572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1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3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13859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9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55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Brain (2012)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Differentiate between human face and cat</a:t>
            </a:r>
          </a:p>
          <a:p>
            <a:pPr lvl="1"/>
            <a:r>
              <a:rPr lang="en-US" dirty="0" smtClean="0"/>
              <a:t>Neural network with 1 </a:t>
            </a:r>
            <a:r>
              <a:rPr lang="en-US" dirty="0"/>
              <a:t>billion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10 million 200x200 </a:t>
            </a:r>
            <a:r>
              <a:rPr lang="en-US" dirty="0"/>
              <a:t>pixel images </a:t>
            </a:r>
            <a:r>
              <a:rPr lang="en-US" dirty="0" smtClean="0"/>
              <a:t>from YouTube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26913" y="6439041"/>
            <a:ext cx="202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Le et al., ICML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7" y="3399583"/>
            <a:ext cx="6133193" cy="30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9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3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4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5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7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8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9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5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7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8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44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2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3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7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8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29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0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1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3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79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983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22" y="1950642"/>
            <a:ext cx="8966200" cy="439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8385" y="383329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Perceptron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54538" y="4294958"/>
            <a:ext cx="191685" cy="616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7640" y="3186962"/>
            <a:ext cx="237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Distributed</a:t>
            </a:r>
          </a:p>
          <a:p>
            <a:pPr algn="ctr"/>
            <a:r>
              <a:rPr lang="en-US" sz="2400" b="1" dirty="0"/>
              <a:t>Representation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62418" y="4064126"/>
            <a:ext cx="191685" cy="847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8692" y="3660875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Backprop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9944" y="4122540"/>
            <a:ext cx="476969" cy="788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849" y="227784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LSTM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259960" y="2587473"/>
            <a:ext cx="195031" cy="2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70505" y="4449742"/>
            <a:ext cx="198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ADALINE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70505" y="4911407"/>
            <a:ext cx="335450" cy="383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7848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6918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3056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0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/cs109/2018-ComputeFest/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7287"/>
            <a:ext cx="9144000" cy="4295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5" name="Oval 4"/>
          <p:cNvSpPr/>
          <p:nvPr/>
        </p:nvSpPr>
        <p:spPr>
          <a:xfrm>
            <a:off x="7740317" y="1818106"/>
            <a:ext cx="989263" cy="708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25700"/>
            <a:ext cx="9144000" cy="27546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676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ArXiv</a:t>
            </a:r>
            <a:r>
              <a:rPr lang="en-US" sz="2800" dirty="0"/>
              <a:t> papers on deep learning: 2012-2017</a:t>
            </a:r>
          </a:p>
        </p:txBody>
      </p:sp>
    </p:spTree>
    <p:extLst>
      <p:ext uri="{BB962C8B-B14F-4D97-AF65-F5344CB8AC3E}">
        <p14:creationId xmlns:p14="http://schemas.microsoft.com/office/powerpoint/2010/main" val="6731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1168</Words>
  <Application>Microsoft Macintosh PowerPoint</Application>
  <PresentationFormat>Widescreen</PresentationFormat>
  <Paragraphs>312</Paragraphs>
  <Slides>73</Slides>
  <Notes>12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Calibri</vt:lpstr>
      <vt:lpstr>Calibri Light</vt:lpstr>
      <vt:lpstr>Times</vt:lpstr>
      <vt:lpstr>Times New Roman</vt:lpstr>
      <vt:lpstr>Arial</vt:lpstr>
      <vt:lpstr>Office Theme</vt:lpstr>
      <vt:lpstr>Equation</vt:lpstr>
      <vt:lpstr>Compute Fest 2018</vt:lpstr>
      <vt:lpstr>Outline</vt:lpstr>
      <vt:lpstr>AlphaZero (2017)</vt:lpstr>
      <vt:lpstr>AlphaGo (2015)</vt:lpstr>
      <vt:lpstr>iOS Speech Synthesis (2016-)</vt:lpstr>
      <vt:lpstr>Google Brain (2012) </vt:lpstr>
      <vt:lpstr>Historical Trends</vt:lpstr>
      <vt:lpstr>Historical Trends</vt:lpstr>
      <vt:lpstr>Historical Trends</vt:lpstr>
      <vt:lpstr>Deep Learning vs Classical ML</vt:lpstr>
      <vt:lpstr>Representation Matters</vt:lpstr>
      <vt:lpstr>Learning Multiple Components</vt:lpstr>
      <vt:lpstr>Depth = Repeated Compositions</vt:lpstr>
      <vt:lpstr>How to measure depth?</vt:lpstr>
      <vt:lpstr>Is deep learning inspired by the brain?</vt:lpstr>
      <vt:lpstr>Is deep learning inspired by the brain?</vt:lpstr>
      <vt:lpstr>Why is deep learning so popular now?</vt:lpstr>
      <vt:lpstr>Increasing Accuracy</vt:lpstr>
      <vt:lpstr>What changed?</vt:lpstr>
      <vt:lpstr>What changed?</vt:lpstr>
      <vt:lpstr>What changed?</vt:lpstr>
      <vt:lpstr>What changed?</vt:lpstr>
      <vt:lpstr>What changed? </vt:lpstr>
      <vt:lpstr>What changed?</vt:lpstr>
      <vt:lpstr>What changed?</vt:lpstr>
      <vt:lpstr>Basic feed forward NN </vt:lpstr>
      <vt:lpstr>Beyond Linear Models</vt:lpstr>
      <vt:lpstr>Traditional ML</vt:lpstr>
      <vt:lpstr>Deep Learning</vt:lpstr>
      <vt:lpstr>SVM vs.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Regularization is any modification we make to a learning algorithm that is intended to reduce its generalization error but not its training error</vt:lpstr>
      <vt:lpstr>Notebook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ComputeFest 2018</dc:title>
  <dc:creator>Microsoft Office User</dc:creator>
  <cp:lastModifiedBy>Microsoft Office User</cp:lastModifiedBy>
  <cp:revision>12</cp:revision>
  <cp:lastPrinted>2018-01-19T12:03:54Z</cp:lastPrinted>
  <dcterms:created xsi:type="dcterms:W3CDTF">2018-01-19T02:26:45Z</dcterms:created>
  <dcterms:modified xsi:type="dcterms:W3CDTF">2018-01-19T12:07:52Z</dcterms:modified>
</cp:coreProperties>
</file>